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23" r:id="rId2"/>
  </p:sldMasterIdLst>
  <p:sldIdLst>
    <p:sldId id="257" r:id="rId3"/>
    <p:sldId id="263" r:id="rId4"/>
    <p:sldId id="264" r:id="rId5"/>
    <p:sldId id="265" r:id="rId6"/>
    <p:sldId id="266" r:id="rId7"/>
    <p:sldId id="267" r:id="rId8"/>
    <p:sldId id="269" r:id="rId9"/>
    <p:sldId id="270" r:id="rId10"/>
    <p:sldId id="271" r:id="rId11"/>
    <p:sldId id="272"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9" d="100"/>
          <a:sy n="89" d="100"/>
        </p:scale>
        <p:origin x="4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AA474-3988-48FC-8871-1F30D570E0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B9597E8-9413-41E4-9ADD-8578E1668E66}">
      <dgm:prSet/>
      <dgm:spPr/>
      <dgm:t>
        <a:bodyPr/>
        <a:lstStyle/>
        <a:p>
          <a:r>
            <a:rPr lang="en-US"/>
            <a:t>Detailed description of the extensive rescue operations launched immediately after the collapse</a:t>
          </a:r>
        </a:p>
      </dgm:t>
    </dgm:pt>
    <dgm:pt modelId="{3562FA76-322A-4E1A-830F-59EF392178C4}" type="parTrans" cxnId="{B7A8F006-D8F5-4196-8197-052483DD40C9}">
      <dgm:prSet/>
      <dgm:spPr/>
      <dgm:t>
        <a:bodyPr/>
        <a:lstStyle/>
        <a:p>
          <a:endParaRPr lang="en-US"/>
        </a:p>
      </dgm:t>
    </dgm:pt>
    <dgm:pt modelId="{0CABBC6A-815E-4BB3-8648-683FD1A986BF}" type="sibTrans" cxnId="{B7A8F006-D8F5-4196-8197-052483DD40C9}">
      <dgm:prSet/>
      <dgm:spPr/>
      <dgm:t>
        <a:bodyPr/>
        <a:lstStyle/>
        <a:p>
          <a:endParaRPr lang="en-US"/>
        </a:p>
      </dgm:t>
    </dgm:pt>
    <dgm:pt modelId="{A94B663E-DCF0-4506-8834-C9DB9DCB090F}">
      <dgm:prSet/>
      <dgm:spPr/>
      <dgm:t>
        <a:bodyPr/>
        <a:lstStyle/>
        <a:p>
          <a:r>
            <a:rPr lang="en-US"/>
            <a:t>Introduction to the challenges faced and their ripple effects on the overall rescue efforts</a:t>
          </a:r>
        </a:p>
      </dgm:t>
    </dgm:pt>
    <dgm:pt modelId="{A644C099-C877-4298-B311-8B5A28EB4E48}" type="parTrans" cxnId="{A08E468C-BE07-4469-AF84-1820EF08A581}">
      <dgm:prSet/>
      <dgm:spPr/>
      <dgm:t>
        <a:bodyPr/>
        <a:lstStyle/>
        <a:p>
          <a:endParaRPr lang="en-US"/>
        </a:p>
      </dgm:t>
    </dgm:pt>
    <dgm:pt modelId="{4B2D77C9-8074-45B1-9466-D965768F8578}" type="sibTrans" cxnId="{A08E468C-BE07-4469-AF84-1820EF08A581}">
      <dgm:prSet/>
      <dgm:spPr/>
      <dgm:t>
        <a:bodyPr/>
        <a:lstStyle/>
        <a:p>
          <a:endParaRPr lang="en-US"/>
        </a:p>
      </dgm:t>
    </dgm:pt>
    <dgm:pt modelId="{E95E14A7-5CE5-489C-AB81-3F3D6CD28E30}" type="pres">
      <dgm:prSet presAssocID="{EB6AA474-3988-48FC-8871-1F30D570E06C}" presName="root" presStyleCnt="0">
        <dgm:presLayoutVars>
          <dgm:dir/>
          <dgm:resizeHandles val="exact"/>
        </dgm:presLayoutVars>
      </dgm:prSet>
      <dgm:spPr/>
    </dgm:pt>
    <dgm:pt modelId="{977DE41D-453C-4BAD-B813-024D57881726}" type="pres">
      <dgm:prSet presAssocID="{8B9597E8-9413-41E4-9ADD-8578E1668E66}" presName="compNode" presStyleCnt="0"/>
      <dgm:spPr/>
    </dgm:pt>
    <dgm:pt modelId="{ED60AC41-F247-4B23-AB62-DCC96CDD950C}" type="pres">
      <dgm:prSet presAssocID="{8B9597E8-9413-41E4-9ADD-8578E1668E66}" presName="bgRect" presStyleLbl="bgShp" presStyleIdx="0" presStyleCnt="2"/>
      <dgm:spPr/>
    </dgm:pt>
    <dgm:pt modelId="{A9C73CC3-5B91-4212-B4A8-A531F11EC6B2}" type="pres">
      <dgm:prSet presAssocID="{8B9597E8-9413-41E4-9ADD-8578E1668E6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fighter"/>
        </a:ext>
      </dgm:extLst>
    </dgm:pt>
    <dgm:pt modelId="{9353F7D4-07F3-403B-9463-303586838FE9}" type="pres">
      <dgm:prSet presAssocID="{8B9597E8-9413-41E4-9ADD-8578E1668E66}" presName="spaceRect" presStyleCnt="0"/>
      <dgm:spPr/>
    </dgm:pt>
    <dgm:pt modelId="{82FD5CD5-FC6A-4AC0-87F1-EC879F97A7D2}" type="pres">
      <dgm:prSet presAssocID="{8B9597E8-9413-41E4-9ADD-8578E1668E66}" presName="parTx" presStyleLbl="revTx" presStyleIdx="0" presStyleCnt="2">
        <dgm:presLayoutVars>
          <dgm:chMax val="0"/>
          <dgm:chPref val="0"/>
        </dgm:presLayoutVars>
      </dgm:prSet>
      <dgm:spPr/>
    </dgm:pt>
    <dgm:pt modelId="{5964BF81-35B9-4DA9-AA58-2897386F52FC}" type="pres">
      <dgm:prSet presAssocID="{0CABBC6A-815E-4BB3-8648-683FD1A986BF}" presName="sibTrans" presStyleCnt="0"/>
      <dgm:spPr/>
    </dgm:pt>
    <dgm:pt modelId="{A0AD5E87-F630-495E-9B99-13706F0295D6}" type="pres">
      <dgm:prSet presAssocID="{A94B663E-DCF0-4506-8834-C9DB9DCB090F}" presName="compNode" presStyleCnt="0"/>
      <dgm:spPr/>
    </dgm:pt>
    <dgm:pt modelId="{BE8E5A50-3EA3-48EA-9B0E-0EDD8DC12AD4}" type="pres">
      <dgm:prSet presAssocID="{A94B663E-DCF0-4506-8834-C9DB9DCB090F}" presName="bgRect" presStyleLbl="bgShp" presStyleIdx="1" presStyleCnt="2"/>
      <dgm:spPr/>
    </dgm:pt>
    <dgm:pt modelId="{A4AED445-79F1-4526-9381-DD83D20EC589}" type="pres">
      <dgm:prSet presAssocID="{A94B663E-DCF0-4506-8834-C9DB9DCB090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al"/>
        </a:ext>
      </dgm:extLst>
    </dgm:pt>
    <dgm:pt modelId="{1123F91B-5CA4-4ADF-8451-3E2707D8182E}" type="pres">
      <dgm:prSet presAssocID="{A94B663E-DCF0-4506-8834-C9DB9DCB090F}" presName="spaceRect" presStyleCnt="0"/>
      <dgm:spPr/>
    </dgm:pt>
    <dgm:pt modelId="{3B8DD2EA-4DCB-40E3-823B-8E22038CF56E}" type="pres">
      <dgm:prSet presAssocID="{A94B663E-DCF0-4506-8834-C9DB9DCB090F}" presName="parTx" presStyleLbl="revTx" presStyleIdx="1" presStyleCnt="2">
        <dgm:presLayoutVars>
          <dgm:chMax val="0"/>
          <dgm:chPref val="0"/>
        </dgm:presLayoutVars>
      </dgm:prSet>
      <dgm:spPr/>
    </dgm:pt>
  </dgm:ptLst>
  <dgm:cxnLst>
    <dgm:cxn modelId="{B7A8F006-D8F5-4196-8197-052483DD40C9}" srcId="{EB6AA474-3988-48FC-8871-1F30D570E06C}" destId="{8B9597E8-9413-41E4-9ADD-8578E1668E66}" srcOrd="0" destOrd="0" parTransId="{3562FA76-322A-4E1A-830F-59EF392178C4}" sibTransId="{0CABBC6A-815E-4BB3-8648-683FD1A986BF}"/>
    <dgm:cxn modelId="{1257826F-52E4-4D7B-8332-2E867CBE43B3}" type="presOf" srcId="{EB6AA474-3988-48FC-8871-1F30D570E06C}" destId="{E95E14A7-5CE5-489C-AB81-3F3D6CD28E30}" srcOrd="0" destOrd="0" presId="urn:microsoft.com/office/officeart/2018/2/layout/IconVerticalSolidList"/>
    <dgm:cxn modelId="{A08E468C-BE07-4469-AF84-1820EF08A581}" srcId="{EB6AA474-3988-48FC-8871-1F30D570E06C}" destId="{A94B663E-DCF0-4506-8834-C9DB9DCB090F}" srcOrd="1" destOrd="0" parTransId="{A644C099-C877-4298-B311-8B5A28EB4E48}" sibTransId="{4B2D77C9-8074-45B1-9466-D965768F8578}"/>
    <dgm:cxn modelId="{3942C4B1-ED8A-4204-B431-5474A68FC88A}" type="presOf" srcId="{A94B663E-DCF0-4506-8834-C9DB9DCB090F}" destId="{3B8DD2EA-4DCB-40E3-823B-8E22038CF56E}" srcOrd="0" destOrd="0" presId="urn:microsoft.com/office/officeart/2018/2/layout/IconVerticalSolidList"/>
    <dgm:cxn modelId="{AF28D1D2-F3D2-472F-9B3F-153275F9A14D}" type="presOf" srcId="{8B9597E8-9413-41E4-9ADD-8578E1668E66}" destId="{82FD5CD5-FC6A-4AC0-87F1-EC879F97A7D2}" srcOrd="0" destOrd="0" presId="urn:microsoft.com/office/officeart/2018/2/layout/IconVerticalSolidList"/>
    <dgm:cxn modelId="{B956B5EB-D576-453C-85FB-7C8C84706254}" type="presParOf" srcId="{E95E14A7-5CE5-489C-AB81-3F3D6CD28E30}" destId="{977DE41D-453C-4BAD-B813-024D57881726}" srcOrd="0" destOrd="0" presId="urn:microsoft.com/office/officeart/2018/2/layout/IconVerticalSolidList"/>
    <dgm:cxn modelId="{145DD58F-088C-4504-9D5D-BC68808B7041}" type="presParOf" srcId="{977DE41D-453C-4BAD-B813-024D57881726}" destId="{ED60AC41-F247-4B23-AB62-DCC96CDD950C}" srcOrd="0" destOrd="0" presId="urn:microsoft.com/office/officeart/2018/2/layout/IconVerticalSolidList"/>
    <dgm:cxn modelId="{CC6BC78F-0491-4AB5-AED4-2C3826C8915D}" type="presParOf" srcId="{977DE41D-453C-4BAD-B813-024D57881726}" destId="{A9C73CC3-5B91-4212-B4A8-A531F11EC6B2}" srcOrd="1" destOrd="0" presId="urn:microsoft.com/office/officeart/2018/2/layout/IconVerticalSolidList"/>
    <dgm:cxn modelId="{0114C437-FF98-4F64-9627-A89D246023E3}" type="presParOf" srcId="{977DE41D-453C-4BAD-B813-024D57881726}" destId="{9353F7D4-07F3-403B-9463-303586838FE9}" srcOrd="2" destOrd="0" presId="urn:microsoft.com/office/officeart/2018/2/layout/IconVerticalSolidList"/>
    <dgm:cxn modelId="{7FFD884D-C26F-4E9D-A106-5F45D1B70AC5}" type="presParOf" srcId="{977DE41D-453C-4BAD-B813-024D57881726}" destId="{82FD5CD5-FC6A-4AC0-87F1-EC879F97A7D2}" srcOrd="3" destOrd="0" presId="urn:microsoft.com/office/officeart/2018/2/layout/IconVerticalSolidList"/>
    <dgm:cxn modelId="{4DD5388F-FC05-4310-A4F9-FAA373541032}" type="presParOf" srcId="{E95E14A7-5CE5-489C-AB81-3F3D6CD28E30}" destId="{5964BF81-35B9-4DA9-AA58-2897386F52FC}" srcOrd="1" destOrd="0" presId="urn:microsoft.com/office/officeart/2018/2/layout/IconVerticalSolidList"/>
    <dgm:cxn modelId="{CA52B7DB-67FA-4088-9EAD-B378B795EDEC}" type="presParOf" srcId="{E95E14A7-5CE5-489C-AB81-3F3D6CD28E30}" destId="{A0AD5E87-F630-495E-9B99-13706F0295D6}" srcOrd="2" destOrd="0" presId="urn:microsoft.com/office/officeart/2018/2/layout/IconVerticalSolidList"/>
    <dgm:cxn modelId="{6A6785C1-C14B-4E49-9D65-F65D6AE86CEA}" type="presParOf" srcId="{A0AD5E87-F630-495E-9B99-13706F0295D6}" destId="{BE8E5A50-3EA3-48EA-9B0E-0EDD8DC12AD4}" srcOrd="0" destOrd="0" presId="urn:microsoft.com/office/officeart/2018/2/layout/IconVerticalSolidList"/>
    <dgm:cxn modelId="{9793F2D7-CFB3-4CC4-B9C4-B60B24AA041E}" type="presParOf" srcId="{A0AD5E87-F630-495E-9B99-13706F0295D6}" destId="{A4AED445-79F1-4526-9381-DD83D20EC589}" srcOrd="1" destOrd="0" presId="urn:microsoft.com/office/officeart/2018/2/layout/IconVerticalSolidList"/>
    <dgm:cxn modelId="{45D82C1C-5789-48CC-9B00-697D65DD3D6A}" type="presParOf" srcId="{A0AD5E87-F630-495E-9B99-13706F0295D6}" destId="{1123F91B-5CA4-4ADF-8451-3E2707D8182E}" srcOrd="2" destOrd="0" presId="urn:microsoft.com/office/officeart/2018/2/layout/IconVerticalSolidList"/>
    <dgm:cxn modelId="{BB514EF1-3B81-4C33-B3C5-AE642D6C788B}" type="presParOf" srcId="{A0AD5E87-F630-495E-9B99-13706F0295D6}" destId="{3B8DD2EA-4DCB-40E3-823B-8E22038CF5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0AC41-F247-4B23-AB62-DCC96CDD950C}">
      <dsp:nvSpPr>
        <dsp:cNvPr id="0" name=""/>
        <dsp:cNvSpPr/>
      </dsp:nvSpPr>
      <dsp:spPr>
        <a:xfrm>
          <a:off x="0" y="556438"/>
          <a:ext cx="10363200" cy="10272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73CC3-5B91-4212-B4A8-A531F11EC6B2}">
      <dsp:nvSpPr>
        <dsp:cNvPr id="0" name=""/>
        <dsp:cNvSpPr/>
      </dsp:nvSpPr>
      <dsp:spPr>
        <a:xfrm>
          <a:off x="310749" y="787574"/>
          <a:ext cx="564999" cy="564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FD5CD5-FC6A-4AC0-87F1-EC879F97A7D2}">
      <dsp:nvSpPr>
        <dsp:cNvPr id="0" name=""/>
        <dsp:cNvSpPr/>
      </dsp:nvSpPr>
      <dsp:spPr>
        <a:xfrm>
          <a:off x="1186498" y="556438"/>
          <a:ext cx="9176701" cy="1027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0" tIns="108720" rIns="108720" bIns="108720" numCol="1" spcCol="1270" anchor="ctr" anchorCtr="0">
          <a:noAutofit/>
        </a:bodyPr>
        <a:lstStyle/>
        <a:p>
          <a:pPr marL="0" lvl="0" indent="0" algn="l" defTabSz="1111250">
            <a:lnSpc>
              <a:spcPct val="90000"/>
            </a:lnSpc>
            <a:spcBef>
              <a:spcPct val="0"/>
            </a:spcBef>
            <a:spcAft>
              <a:spcPct val="35000"/>
            </a:spcAft>
            <a:buNone/>
          </a:pPr>
          <a:r>
            <a:rPr lang="en-US" sz="2500" kern="1200"/>
            <a:t>Detailed description of the extensive rescue operations launched immediately after the collapse</a:t>
          </a:r>
        </a:p>
      </dsp:txBody>
      <dsp:txXfrm>
        <a:off x="1186498" y="556438"/>
        <a:ext cx="9176701" cy="1027271"/>
      </dsp:txXfrm>
    </dsp:sp>
    <dsp:sp modelId="{BE8E5A50-3EA3-48EA-9B0E-0EDD8DC12AD4}">
      <dsp:nvSpPr>
        <dsp:cNvPr id="0" name=""/>
        <dsp:cNvSpPr/>
      </dsp:nvSpPr>
      <dsp:spPr>
        <a:xfrm>
          <a:off x="0" y="1840527"/>
          <a:ext cx="10363200" cy="10272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AED445-79F1-4526-9381-DD83D20EC589}">
      <dsp:nvSpPr>
        <dsp:cNvPr id="0" name=""/>
        <dsp:cNvSpPr/>
      </dsp:nvSpPr>
      <dsp:spPr>
        <a:xfrm>
          <a:off x="310749" y="2071663"/>
          <a:ext cx="564999" cy="564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8DD2EA-4DCB-40E3-823B-8E22038CF56E}">
      <dsp:nvSpPr>
        <dsp:cNvPr id="0" name=""/>
        <dsp:cNvSpPr/>
      </dsp:nvSpPr>
      <dsp:spPr>
        <a:xfrm>
          <a:off x="1186498" y="1840527"/>
          <a:ext cx="9176701" cy="1027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0" tIns="108720" rIns="108720" bIns="108720" numCol="1" spcCol="1270" anchor="ctr" anchorCtr="0">
          <a:noAutofit/>
        </a:bodyPr>
        <a:lstStyle/>
        <a:p>
          <a:pPr marL="0" lvl="0" indent="0" algn="l" defTabSz="1111250">
            <a:lnSpc>
              <a:spcPct val="90000"/>
            </a:lnSpc>
            <a:spcBef>
              <a:spcPct val="0"/>
            </a:spcBef>
            <a:spcAft>
              <a:spcPct val="35000"/>
            </a:spcAft>
            <a:buNone/>
          </a:pPr>
          <a:r>
            <a:rPr lang="en-US" sz="2500" kern="1200"/>
            <a:t>Introduction to the challenges faced and their ripple effects on the overall rescue efforts</a:t>
          </a:r>
        </a:p>
      </dsp:txBody>
      <dsp:txXfrm>
        <a:off x="1186498" y="1840527"/>
        <a:ext cx="9176701" cy="10272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03400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3501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06470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92737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32064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98034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658550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7042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04E684-10F4-4CC3-A0B9-F03AA7BE37CF}" type="datetimeFigureOut">
              <a:rPr lang="en-US" smtClean="0"/>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472882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04E684-10F4-4CC3-A0B9-F03AA7BE37CF}" type="datetimeFigureOut">
              <a:rPr lang="en-US" smtClean="0"/>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80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3C04E684-10F4-4CC3-A0B9-F03AA7BE37CF}" type="datetimeFigureOut">
              <a:rPr lang="en-US" smtClean="0"/>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16400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7379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41406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54489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1820745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681097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84808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34937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04E684-10F4-4CC3-A0B9-F03AA7BE37CF}" type="datetimeFigureOut">
              <a:rPr lang="en-US" smtClean="0"/>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56799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04E684-10F4-4CC3-A0B9-F03AA7BE37CF}" type="datetimeFigureOut">
              <a:rPr lang="en-US" smtClean="0"/>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73321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7493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4677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06905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4E684-10F4-4CC3-A0B9-F03AA7BE37CF}" type="datetimeFigureOut">
              <a:rPr lang="en-US" smtClean="0"/>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35134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28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55521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0926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947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183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4/5/2024</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55793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4/5/2024</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342903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C04E684-10F4-4CC3-A0B9-F03AA7BE37CF}" type="datetimeFigureOut">
              <a:rPr lang="en-US" smtClean="0"/>
              <a:t>4/5/2024</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390886271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67D4C4-0B5E-253C-3D22-BFE2BB6C240B}"/>
              </a:ext>
            </a:extLst>
          </p:cNvPr>
          <p:cNvPicPr>
            <a:picLocks noChangeAspect="1"/>
          </p:cNvPicPr>
          <p:nvPr/>
        </p:nvPicPr>
        <p:blipFill rotWithShape="1">
          <a:blip r:embed="rId2"/>
          <a:srcRect r="-2" b="14791"/>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6107AFA1-5B79-DB9A-BB4A-970670662345}"/>
              </a:ext>
            </a:extLst>
          </p:cNvPr>
          <p:cNvPicPr>
            <a:picLocks noChangeAspect="1"/>
          </p:cNvPicPr>
          <p:nvPr/>
        </p:nvPicPr>
        <p:blipFill>
          <a:blip r:embed="rId3"/>
          <a:stretch>
            <a:fillRect/>
          </a:stretch>
        </p:blipFill>
        <p:spPr>
          <a:xfrm>
            <a:off x="-37380" y="17252"/>
            <a:ext cx="12229360" cy="6837090"/>
          </a:xfrm>
          <a:prstGeom prst="rect">
            <a:avLst/>
          </a:prstGeom>
        </p:spPr>
      </p:pic>
      <p:sp>
        <p:nvSpPr>
          <p:cNvPr id="2" name="Title"/>
          <p:cNvSpPr>
            <a:spLocks noGrp="1"/>
          </p:cNvSpPr>
          <p:nvPr>
            <p:ph type="ctrTitle"/>
          </p:nvPr>
        </p:nvSpPr>
        <p:spPr>
          <a:xfrm>
            <a:off x="4977443" y="1371600"/>
            <a:ext cx="6685640" cy="3747247"/>
          </a:xfrm>
        </p:spPr>
        <p:txBody>
          <a:bodyPr>
            <a:noAutofit/>
          </a:bodyPr>
          <a:lstStyle/>
          <a:p>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br>
            <a:br>
              <a:rPr lang="en-US" sz="2800" dirty="0">
                <a:solidFill>
                  <a:schemeClr val="bg1"/>
                </a:solidFill>
              </a:rPr>
            </a:br>
            <a:br>
              <a:rPr lang="en-US" sz="2800" dirty="0">
                <a:solidFill>
                  <a:schemeClr val="bg1"/>
                </a:solidFill>
              </a:rPr>
            </a:br>
            <a:r>
              <a:rPr lang="en-US" sz="4400" b="1" dirty="0">
                <a:solidFill>
                  <a:srgbClr val="FFC000"/>
                </a:solidFill>
                <a:highlight>
                  <a:srgbClr val="000000"/>
                </a:highlight>
                <a:latin typeface="Arial Black" panose="020B0A04020102020204" pitchFamily="34" charset="0"/>
              </a:rPr>
              <a:t>Introduction to the </a:t>
            </a:r>
            <a:r>
              <a:rPr lang="en-US" sz="4400" b="1" dirty="0" err="1">
                <a:solidFill>
                  <a:srgbClr val="FFC000"/>
                </a:solidFill>
                <a:highlight>
                  <a:srgbClr val="000000"/>
                </a:highlight>
                <a:latin typeface="Arial Black" panose="020B0A04020102020204" pitchFamily="34" charset="0"/>
              </a:rPr>
              <a:t>Silkyara</a:t>
            </a:r>
            <a:r>
              <a:rPr lang="en-US" sz="4400" b="1" dirty="0">
                <a:solidFill>
                  <a:srgbClr val="FFC000"/>
                </a:solidFill>
                <a:highlight>
                  <a:srgbClr val="000000"/>
                </a:highlight>
                <a:latin typeface="Arial Black" panose="020B0A04020102020204" pitchFamily="34" charset="0"/>
              </a:rPr>
              <a:t> </a:t>
            </a:r>
            <a:r>
              <a:rPr lang="en-US" sz="4400" b="1" dirty="0" err="1">
                <a:solidFill>
                  <a:srgbClr val="FFC000"/>
                </a:solidFill>
                <a:highlight>
                  <a:srgbClr val="000000"/>
                </a:highlight>
                <a:latin typeface="Arial Black" panose="020B0A04020102020204" pitchFamily="34" charset="0"/>
              </a:rPr>
              <a:t>tunnelcollapse</a:t>
            </a:r>
            <a:r>
              <a:rPr lang="en-US" sz="4400" b="1" dirty="0">
                <a:solidFill>
                  <a:srgbClr val="FFC000"/>
                </a:solidFill>
                <a:highlight>
                  <a:srgbClr val="000000"/>
                </a:highlight>
                <a:latin typeface="Arial Black" panose="020B0A04020102020204" pitchFamily="34" charset="0"/>
              </a:rPr>
              <a:t> incident in Uttarakhand</a:t>
            </a:r>
          </a:p>
        </p:txBody>
      </p:sp>
    </p:spTree>
    <p:extLst>
      <p:ext uri="{BB962C8B-B14F-4D97-AF65-F5344CB8AC3E}">
        <p14:creationId xmlns:p14="http://schemas.microsoft.com/office/powerpoint/2010/main" val="1604409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dirty="0"/>
              <a:t>Lessons Learned and Conclusion</a:t>
            </a:r>
          </a:p>
        </p:txBody>
      </p:sp>
      <p:sp>
        <p:nvSpPr>
          <p:cNvPr id="3" name="Content Placeholder"/>
          <p:cNvSpPr>
            <a:spLocks noGrp="1"/>
          </p:cNvSpPr>
          <p:nvPr>
            <p:ph idx="1"/>
          </p:nvPr>
        </p:nvSpPr>
        <p:spPr>
          <a:xfrm>
            <a:off x="744071" y="2402541"/>
            <a:ext cx="4713751" cy="3774422"/>
          </a:xfrm>
        </p:spPr>
        <p:txBody>
          <a:bodyPr>
            <a:normAutofit fontScale="92500"/>
          </a:bodyPr>
          <a:lstStyle/>
          <a:p>
            <a:r>
              <a:rPr lang="en-IN" sz="1600" b="1" dirty="0"/>
              <a:t>Enhanced Safety Measures</a:t>
            </a:r>
          </a:p>
          <a:p>
            <a:r>
              <a:rPr lang="en-IN" sz="1600" dirty="0"/>
              <a:t>Implementing stringent safety protocols and regular inspections can help prevent such disasters in the future. It's essential to prioritize worker safety and well-being in all construction projects.</a:t>
            </a:r>
          </a:p>
          <a:p>
            <a:r>
              <a:rPr lang="en-IN" sz="1600" b="1" dirty="0"/>
              <a:t>Emergency Response Preparedness</a:t>
            </a:r>
          </a:p>
          <a:p>
            <a:r>
              <a:rPr lang="en-IN" sz="1600" dirty="0"/>
              <a:t>Disaster management teams must be equipped with the latest technology and training to handle complex rescue operations effectively. Preparedness can make a significant difference in mitigating the impact of such incidents</a:t>
            </a:r>
          </a:p>
          <a:p>
            <a:pPr lvl="0"/>
            <a:endParaRPr lang="en-US" sz="2000" dirty="0"/>
          </a:p>
        </p:txBody>
      </p:sp>
      <p:pic>
        <p:nvPicPr>
          <p:cNvPr id="6" name="Picture 5" descr="Colourful drops of water">
            <a:extLst>
              <a:ext uri="{FF2B5EF4-FFF2-40B4-BE49-F238E27FC236}">
                <a16:creationId xmlns:a16="http://schemas.microsoft.com/office/drawing/2014/main" id="{950F6EB2-96B2-48D3-4CE0-5F7705733DA2}"/>
              </a:ext>
            </a:extLst>
          </p:cNvPr>
          <p:cNvPicPr>
            <a:picLocks noChangeAspect="1"/>
          </p:cNvPicPr>
          <p:nvPr/>
        </p:nvPicPr>
        <p:blipFill rotWithShape="1">
          <a:blip r:embed="rId2"/>
          <a:srcRect l="16863" r="25185"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896582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81C84-E3B5-DB65-1343-E711FFB24E27}"/>
              </a:ext>
            </a:extLst>
          </p:cNvPr>
          <p:cNvSpPr>
            <a:spLocks noGrp="1"/>
          </p:cNvSpPr>
          <p:nvPr>
            <p:ph idx="1"/>
          </p:nvPr>
        </p:nvSpPr>
        <p:spPr>
          <a:xfrm>
            <a:off x="349624" y="134471"/>
            <a:ext cx="11241741" cy="6965576"/>
          </a:xfrm>
        </p:spPr>
        <p:txBody>
          <a:bodyPr>
            <a:normAutofit/>
          </a:bodyPr>
          <a:lstStyle/>
          <a:p>
            <a:pPr marL="0" indent="0">
              <a:buNone/>
            </a:pPr>
            <a:r>
              <a:rPr lang="en-IN" sz="4000" b="1" dirty="0"/>
              <a:t>Future Disaster Preparedness-</a:t>
            </a:r>
          </a:p>
          <a:p>
            <a:r>
              <a:rPr lang="en-IN" sz="2400" b="1" dirty="0"/>
              <a:t>Early Warning Systems</a:t>
            </a:r>
          </a:p>
          <a:p>
            <a:r>
              <a:rPr lang="en-IN" sz="2400" dirty="0"/>
              <a:t>Implementing advanced monitoring and early warning systems can alert authorities to potential risks, enabling proactive measures to prevent disasters.</a:t>
            </a:r>
          </a:p>
          <a:p>
            <a:r>
              <a:rPr lang="en-IN" sz="2400" b="1" dirty="0"/>
              <a:t>Training and Drills</a:t>
            </a:r>
          </a:p>
          <a:p>
            <a:r>
              <a:rPr lang="en-IN" sz="2400" dirty="0"/>
              <a:t>Regular drills and training for emergency response teams and workers can improve readiness and ensure swift and coordinated action in crisis situations.</a:t>
            </a:r>
          </a:p>
          <a:p>
            <a:r>
              <a:rPr lang="en-IN" sz="2400" b="1" dirty="0"/>
              <a:t>Technological Integration</a:t>
            </a:r>
          </a:p>
          <a:p>
            <a:r>
              <a:rPr lang="en-IN" sz="2400" dirty="0"/>
              <a:t>Integrating state-of-the-art technologies such as AI and drones into disaster management strategies can significantly enhance response capabilities.</a:t>
            </a:r>
          </a:p>
          <a:p>
            <a:endParaRPr lang="en-IN" dirty="0"/>
          </a:p>
        </p:txBody>
      </p:sp>
    </p:spTree>
    <p:extLst>
      <p:ext uri="{BB962C8B-B14F-4D97-AF65-F5344CB8AC3E}">
        <p14:creationId xmlns:p14="http://schemas.microsoft.com/office/powerpoint/2010/main" val="227263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412376" y="125507"/>
            <a:ext cx="5683624" cy="1963269"/>
          </a:xfrm>
        </p:spPr>
        <p:txBody>
          <a:bodyPr>
            <a:normAutofit fontScale="90000"/>
          </a:bodyPr>
          <a:lstStyle/>
          <a:p>
            <a:br>
              <a:rPr lang="en-US" dirty="0"/>
            </a:br>
            <a:r>
              <a:rPr lang="en-US" dirty="0"/>
              <a:t> </a:t>
            </a:r>
            <a:r>
              <a:rPr lang="en-IN" sz="4000" b="1" dirty="0"/>
              <a:t>2023 Uttarakhand Tunnel Disaster</a:t>
            </a:r>
            <a:br>
              <a:rPr lang="en-IN" sz="4000" b="1" dirty="0"/>
            </a:br>
            <a:endParaRPr lang="en-US" dirty="0"/>
          </a:p>
        </p:txBody>
      </p:sp>
      <p:sp>
        <p:nvSpPr>
          <p:cNvPr id="3" name="Content Placeholder"/>
          <p:cNvSpPr>
            <a:spLocks noGrp="1"/>
          </p:cNvSpPr>
          <p:nvPr>
            <p:ph idx="1"/>
          </p:nvPr>
        </p:nvSpPr>
        <p:spPr>
          <a:xfrm>
            <a:off x="838200" y="2333297"/>
            <a:ext cx="4619621" cy="3843666"/>
          </a:xfrm>
        </p:spPr>
        <p:txBody>
          <a:bodyPr>
            <a:normAutofit lnSpcReduction="10000"/>
          </a:bodyPr>
          <a:lstStyle/>
          <a:p>
            <a:r>
              <a:rPr lang="en-IN" sz="1600" dirty="0"/>
              <a:t> </a:t>
            </a:r>
            <a:r>
              <a:rPr lang="en-US" sz="1600" dirty="0"/>
              <a:t>Introduction to the concept of the ripple effect and how it applies to this incident</a:t>
            </a:r>
          </a:p>
          <a:p>
            <a:r>
              <a:rPr lang="en-IN" sz="1600" dirty="0"/>
              <a:t>The 2023 Uttarakhand Tunnel Disaster shook the entire nation as a tunnel collapse trapped multiple workers. The unfortunate event occurred during construction, leading to a complex and challenging rescue operation. The disaster brought to the forefront the need for stringent safety measures and protocols in infrastructure development. Let's delve into the details to understand the severity and impact of this tragic incident.</a:t>
            </a:r>
          </a:p>
        </p:txBody>
      </p:sp>
      <p:pic>
        <p:nvPicPr>
          <p:cNvPr id="6" name="Picture 5" descr="Person in a tunnel">
            <a:extLst>
              <a:ext uri="{FF2B5EF4-FFF2-40B4-BE49-F238E27FC236}">
                <a16:creationId xmlns:a16="http://schemas.microsoft.com/office/drawing/2014/main" id="{F82A60AE-F29F-DEBF-0E61-6E727AC975D7}"/>
              </a:ext>
            </a:extLst>
          </p:cNvPr>
          <p:cNvPicPr>
            <a:picLocks noChangeAspect="1"/>
          </p:cNvPicPr>
          <p:nvPr/>
        </p:nvPicPr>
        <p:blipFill rotWithShape="1">
          <a:blip r:embed="rId2"/>
          <a:srcRect l="24012" r="17909"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6ECE1629-1156-F903-A70F-9D51AA40E039}"/>
              </a:ext>
            </a:extLst>
          </p:cNvPr>
          <p:cNvPicPr>
            <a:picLocks noChangeAspect="1"/>
          </p:cNvPicPr>
          <p:nvPr/>
        </p:nvPicPr>
        <p:blipFill>
          <a:blip r:embed="rId3"/>
          <a:stretch>
            <a:fillRect/>
          </a:stretch>
        </p:blipFill>
        <p:spPr>
          <a:xfrm>
            <a:off x="6095999" y="0"/>
            <a:ext cx="6096001" cy="6987571"/>
          </a:xfrm>
          <a:prstGeom prst="rect">
            <a:avLst/>
          </a:prstGeom>
        </p:spPr>
      </p:pic>
    </p:spTree>
    <p:extLst>
      <p:ext uri="{BB962C8B-B14F-4D97-AF65-F5344CB8AC3E}">
        <p14:creationId xmlns:p14="http://schemas.microsoft.com/office/powerpoint/2010/main" val="342914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dirty="0"/>
              <a:t>Immediate Response</a:t>
            </a:r>
          </a:p>
        </p:txBody>
      </p:sp>
      <p:graphicFrame>
        <p:nvGraphicFramePr>
          <p:cNvPr id="6" name="Content Placeholder">
            <a:extLst>
              <a:ext uri="{FF2B5EF4-FFF2-40B4-BE49-F238E27FC236}">
                <a16:creationId xmlns:a16="http://schemas.microsoft.com/office/drawing/2014/main" id="{C96CE2DF-D8BE-144E-1549-EF64CBDB4B8E}"/>
              </a:ext>
            </a:extLst>
          </p:cNvPr>
          <p:cNvGraphicFramePr>
            <a:graphicFrameLocks noGrp="1"/>
          </p:cNvGraphicFramePr>
          <p:nvPr>
            <p:ph idx="1"/>
            <p:extLst>
              <p:ext uri="{D42A27DB-BD31-4B8C-83A1-F6EECF244321}">
                <p14:modId xmlns:p14="http://schemas.microsoft.com/office/powerpoint/2010/main" val="1554473541"/>
              </p:ext>
            </p:extLst>
          </p:nvPr>
        </p:nvGraphicFramePr>
        <p:xfrm>
          <a:off x="914400" y="2366963"/>
          <a:ext cx="10363200" cy="3424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6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dirty="0"/>
              <a:t>Technical Challenges</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2000"/>
              <a:t>Highlighting the technical glitches encountered, particularly with the auger machine</a:t>
            </a:r>
          </a:p>
          <a:p>
            <a:pPr lvl="0"/>
            <a:r>
              <a:rPr lang="en-US" sz="2000"/>
              <a:t>Discussion on how these challenges had ripple effects, causing delays and additional complications in the rescue operation</a:t>
            </a:r>
          </a:p>
        </p:txBody>
      </p:sp>
      <p:pic>
        <p:nvPicPr>
          <p:cNvPr id="6" name="Picture 5" descr="Maze">
            <a:extLst>
              <a:ext uri="{FF2B5EF4-FFF2-40B4-BE49-F238E27FC236}">
                <a16:creationId xmlns:a16="http://schemas.microsoft.com/office/drawing/2014/main" id="{79C9A6AF-F735-0D76-774A-B87F350AD2C7}"/>
              </a:ext>
            </a:extLst>
          </p:cNvPr>
          <p:cNvPicPr>
            <a:picLocks noChangeAspect="1"/>
          </p:cNvPicPr>
          <p:nvPr/>
        </p:nvPicPr>
        <p:blipFill rotWithShape="1">
          <a:blip r:embed="rId2"/>
          <a:srcRect l="19480" r="22568"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207747B5-C13C-36CA-2F5E-A0784E62D5AE}"/>
              </a:ext>
            </a:extLst>
          </p:cNvPr>
          <p:cNvPicPr>
            <a:picLocks noChangeAspect="1"/>
          </p:cNvPicPr>
          <p:nvPr/>
        </p:nvPicPr>
        <p:blipFill>
          <a:blip r:embed="rId3"/>
          <a:stretch>
            <a:fillRect/>
          </a:stretch>
        </p:blipFill>
        <p:spPr>
          <a:xfrm>
            <a:off x="5919536" y="0"/>
            <a:ext cx="6272463" cy="6858000"/>
          </a:xfrm>
          <a:prstGeom prst="rect">
            <a:avLst/>
          </a:prstGeom>
        </p:spPr>
      </p:pic>
    </p:spTree>
    <p:extLst>
      <p:ext uri="{BB962C8B-B14F-4D97-AF65-F5344CB8AC3E}">
        <p14:creationId xmlns:p14="http://schemas.microsoft.com/office/powerpoint/2010/main" val="1702037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dirty="0"/>
              <a:t>Environmental Concerns</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2000"/>
              <a:t>Explanation of the environmental challenges posed by the Himalayan region</a:t>
            </a:r>
          </a:p>
          <a:p>
            <a:pPr lvl="0"/>
            <a:r>
              <a:rPr lang="en-US" sz="2000"/>
              <a:t>Discussion on how these concerns had ripple effects on rescue operations, necessitating additional precautions and strategies</a:t>
            </a:r>
          </a:p>
        </p:txBody>
      </p:sp>
      <p:pic>
        <p:nvPicPr>
          <p:cNvPr id="6" name="Picture 5" descr="Mountain range covered with snow">
            <a:extLst>
              <a:ext uri="{FF2B5EF4-FFF2-40B4-BE49-F238E27FC236}">
                <a16:creationId xmlns:a16="http://schemas.microsoft.com/office/drawing/2014/main" id="{7E8CBD84-03A4-CA57-6866-1C5310E41B83}"/>
              </a:ext>
            </a:extLst>
          </p:cNvPr>
          <p:cNvPicPr>
            <a:picLocks noChangeAspect="1"/>
          </p:cNvPicPr>
          <p:nvPr/>
        </p:nvPicPr>
        <p:blipFill rotWithShape="1">
          <a:blip r:embed="rId2"/>
          <a:srcRect l="39913" r="11179" b="-2"/>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14301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dirty="0"/>
              <a:t>Logistical Issues</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2000"/>
              <a:t>Addressing the logistical challenges faced due to the remote location of the tunnel</a:t>
            </a:r>
          </a:p>
          <a:p>
            <a:pPr lvl="0"/>
            <a:r>
              <a:rPr lang="en-US" sz="2000"/>
              <a:t>Discussion on how these logistical issues had ripple effects on the overall coordination and efficiency of the rescue operation</a:t>
            </a:r>
          </a:p>
        </p:txBody>
      </p:sp>
      <p:pic>
        <p:nvPicPr>
          <p:cNvPr id="6" name="Picture 5" descr="Hedge maze">
            <a:extLst>
              <a:ext uri="{FF2B5EF4-FFF2-40B4-BE49-F238E27FC236}">
                <a16:creationId xmlns:a16="http://schemas.microsoft.com/office/drawing/2014/main" id="{E47CE15A-D742-4397-E30A-B6AE34A7A0E9}"/>
              </a:ext>
            </a:extLst>
          </p:cNvPr>
          <p:cNvPicPr>
            <a:picLocks noChangeAspect="1"/>
          </p:cNvPicPr>
          <p:nvPr/>
        </p:nvPicPr>
        <p:blipFill rotWithShape="1">
          <a:blip r:embed="rId2"/>
          <a:srcRect l="27243" r="14897" b="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662056D9-D072-AD82-D75D-020526605D2F}"/>
              </a:ext>
            </a:extLst>
          </p:cNvPr>
          <p:cNvPicPr>
            <a:picLocks noChangeAspect="1"/>
          </p:cNvPicPr>
          <p:nvPr/>
        </p:nvPicPr>
        <p:blipFill>
          <a:blip r:embed="rId3"/>
          <a:stretch>
            <a:fillRect/>
          </a:stretch>
        </p:blipFill>
        <p:spPr>
          <a:xfrm>
            <a:off x="5962786" y="0"/>
            <a:ext cx="6550916" cy="6857990"/>
          </a:xfrm>
          <a:prstGeom prst="rect">
            <a:avLst/>
          </a:prstGeom>
        </p:spPr>
      </p:pic>
    </p:spTree>
    <p:extLst>
      <p:ext uri="{BB962C8B-B14F-4D97-AF65-F5344CB8AC3E}">
        <p14:creationId xmlns:p14="http://schemas.microsoft.com/office/powerpoint/2010/main" val="2650176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dirty="0"/>
              <a:t>Safety Protocols</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2000"/>
              <a:t>In-depth discussion on the questions raised about safety standards during the tunnel's construction</a:t>
            </a:r>
          </a:p>
          <a:p>
            <a:pPr lvl="0"/>
            <a:r>
              <a:rPr lang="en-US" sz="2000"/>
              <a:t>Explanation of how the lack of adherence to safety protocols had ripple effects, impacting worker safety and project integrity</a:t>
            </a:r>
          </a:p>
        </p:txBody>
      </p:sp>
      <p:pic>
        <p:nvPicPr>
          <p:cNvPr id="6" name="Picture 5" descr="Silhouette of a construction site">
            <a:extLst>
              <a:ext uri="{FF2B5EF4-FFF2-40B4-BE49-F238E27FC236}">
                <a16:creationId xmlns:a16="http://schemas.microsoft.com/office/drawing/2014/main" id="{A1783B35-710C-EBE5-D5F0-6BC9AF3486D2}"/>
              </a:ext>
            </a:extLst>
          </p:cNvPr>
          <p:cNvPicPr>
            <a:picLocks noChangeAspect="1"/>
          </p:cNvPicPr>
          <p:nvPr/>
        </p:nvPicPr>
        <p:blipFill rotWithShape="1">
          <a:blip r:embed="rId2"/>
          <a:srcRect l="31875" r="10172" b="-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2867E7D8-E0F1-866D-EE68-AF4DFD0C3880}"/>
              </a:ext>
            </a:extLst>
          </p:cNvPr>
          <p:cNvPicPr>
            <a:picLocks noChangeAspect="1"/>
          </p:cNvPicPr>
          <p:nvPr/>
        </p:nvPicPr>
        <p:blipFill>
          <a:blip r:embed="rId3"/>
          <a:stretch>
            <a:fillRect/>
          </a:stretch>
        </p:blipFill>
        <p:spPr>
          <a:xfrm>
            <a:off x="5962786" y="-1"/>
            <a:ext cx="6229214" cy="6844445"/>
          </a:xfrm>
          <a:prstGeom prst="rect">
            <a:avLst/>
          </a:prstGeom>
        </p:spPr>
      </p:pic>
    </p:spTree>
    <p:extLst>
      <p:ext uri="{BB962C8B-B14F-4D97-AF65-F5344CB8AC3E}">
        <p14:creationId xmlns:p14="http://schemas.microsoft.com/office/powerpoint/2010/main" val="3523863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26732" y="365125"/>
            <a:ext cx="4637773" cy="1807305"/>
          </a:xfrm>
        </p:spPr>
        <p:txBody>
          <a:bodyPr>
            <a:normAutofit/>
          </a:bodyPr>
          <a:lstStyle/>
          <a:p>
            <a:r>
              <a:rPr lang="en-US" dirty="0"/>
              <a:t>Worker Welfare</a:t>
            </a:r>
          </a:p>
        </p:txBody>
      </p:sp>
      <p:sp>
        <p:nvSpPr>
          <p:cNvPr id="3" name="Content Placeholder"/>
          <p:cNvSpPr>
            <a:spLocks noGrp="1"/>
          </p:cNvSpPr>
          <p:nvPr>
            <p:ph idx="1"/>
          </p:nvPr>
        </p:nvSpPr>
        <p:spPr>
          <a:xfrm>
            <a:off x="206506" y="2358189"/>
            <a:ext cx="4782589" cy="3818774"/>
          </a:xfrm>
        </p:spPr>
        <p:txBody>
          <a:bodyPr>
            <a:normAutofit/>
          </a:bodyPr>
          <a:lstStyle/>
          <a:p>
            <a:pPr lvl="0"/>
            <a:r>
              <a:rPr lang="en-US" sz="2000" dirty="0"/>
              <a:t>Emphasis on the importance of ensuring the well-being of workers, especially those from marginalized backgrounds</a:t>
            </a:r>
          </a:p>
          <a:p>
            <a:pPr lvl="0"/>
            <a:r>
              <a:rPr lang="en-US" sz="2000" dirty="0"/>
              <a:t>Discussion on how neglecting worker welfare had ripple effects, affecting morale, productivity, and community trust</a:t>
            </a:r>
          </a:p>
        </p:txBody>
      </p:sp>
      <p:pic>
        <p:nvPicPr>
          <p:cNvPr id="6" name="Picture 5" descr="Colourful carved figures of humans">
            <a:extLst>
              <a:ext uri="{FF2B5EF4-FFF2-40B4-BE49-F238E27FC236}">
                <a16:creationId xmlns:a16="http://schemas.microsoft.com/office/drawing/2014/main" id="{6842B7E8-7033-8B90-B942-76F457C61C67}"/>
              </a:ext>
            </a:extLst>
          </p:cNvPr>
          <p:cNvPicPr>
            <a:picLocks noChangeAspect="1"/>
          </p:cNvPicPr>
          <p:nvPr/>
        </p:nvPicPr>
        <p:blipFill rotWithShape="1">
          <a:blip r:embed="rId2"/>
          <a:srcRect l="19433" r="18620" b="-1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6F12F8CE-BC8D-422F-8EF6-21F955D8513E}"/>
              </a:ext>
            </a:extLst>
          </p:cNvPr>
          <p:cNvPicPr>
            <a:picLocks noChangeAspect="1"/>
          </p:cNvPicPr>
          <p:nvPr/>
        </p:nvPicPr>
        <p:blipFill>
          <a:blip r:embed="rId3"/>
          <a:stretch>
            <a:fillRect/>
          </a:stretch>
        </p:blipFill>
        <p:spPr>
          <a:xfrm>
            <a:off x="5167255" y="0"/>
            <a:ext cx="7305659" cy="6857990"/>
          </a:xfrm>
          <a:prstGeom prst="rect">
            <a:avLst/>
          </a:prstGeom>
        </p:spPr>
      </p:pic>
      <p:pic>
        <p:nvPicPr>
          <p:cNvPr id="8" name="Picture 7">
            <a:extLst>
              <a:ext uri="{FF2B5EF4-FFF2-40B4-BE49-F238E27FC236}">
                <a16:creationId xmlns:a16="http://schemas.microsoft.com/office/drawing/2014/main" id="{66D07C4E-DB1D-3F4F-133C-1AA41098BC7F}"/>
              </a:ext>
            </a:extLst>
          </p:cNvPr>
          <p:cNvPicPr>
            <a:picLocks noChangeAspect="1"/>
          </p:cNvPicPr>
          <p:nvPr/>
        </p:nvPicPr>
        <p:blipFill>
          <a:blip r:embed="rId4"/>
          <a:stretch>
            <a:fillRect/>
          </a:stretch>
        </p:blipFill>
        <p:spPr>
          <a:xfrm>
            <a:off x="5183297" y="-30257"/>
            <a:ext cx="7305659" cy="6811326"/>
          </a:xfrm>
          <a:prstGeom prst="rect">
            <a:avLst/>
          </a:prstGeom>
        </p:spPr>
      </p:pic>
    </p:spTree>
    <p:extLst>
      <p:ext uri="{BB962C8B-B14F-4D97-AF65-F5344CB8AC3E}">
        <p14:creationId xmlns:p14="http://schemas.microsoft.com/office/powerpoint/2010/main" val="410139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838201" y="365125"/>
            <a:ext cx="5251316" cy="1807305"/>
          </a:xfrm>
        </p:spPr>
        <p:txBody>
          <a:bodyPr>
            <a:normAutofit/>
          </a:bodyPr>
          <a:lstStyle/>
          <a:p>
            <a:r>
              <a:rPr lang="en-US" sz="3700" dirty="0"/>
              <a:t>Environmental and Economic Impact</a:t>
            </a:r>
          </a:p>
        </p:txBody>
      </p:sp>
      <p:sp>
        <p:nvSpPr>
          <p:cNvPr id="3" name="Content Placeholder"/>
          <p:cNvSpPr>
            <a:spLocks noGrp="1"/>
          </p:cNvSpPr>
          <p:nvPr>
            <p:ph idx="1"/>
          </p:nvPr>
        </p:nvSpPr>
        <p:spPr>
          <a:xfrm>
            <a:off x="838200" y="2333297"/>
            <a:ext cx="4619621" cy="3843666"/>
          </a:xfrm>
        </p:spPr>
        <p:txBody>
          <a:bodyPr>
            <a:normAutofit/>
          </a:bodyPr>
          <a:lstStyle/>
          <a:p>
            <a:pPr lvl="0"/>
            <a:r>
              <a:rPr lang="en-US" sz="2000"/>
              <a:t>Analysis of the environmental sustainability implications of the tunnel collapse</a:t>
            </a:r>
          </a:p>
          <a:p>
            <a:pPr lvl="0"/>
            <a:r>
              <a:rPr lang="en-US" sz="2000"/>
              <a:t>Examination of the ripple effects on the local ecosystem and long-term economic repercussions on the region's development</a:t>
            </a:r>
          </a:p>
        </p:txBody>
      </p:sp>
      <p:pic>
        <p:nvPicPr>
          <p:cNvPr id="6" name="Picture 5" descr="Pipes over the sea">
            <a:extLst>
              <a:ext uri="{FF2B5EF4-FFF2-40B4-BE49-F238E27FC236}">
                <a16:creationId xmlns:a16="http://schemas.microsoft.com/office/drawing/2014/main" id="{9C26158C-DBED-ADFF-1E3A-94D8D5234CA8}"/>
              </a:ext>
            </a:extLst>
          </p:cNvPr>
          <p:cNvPicPr>
            <a:picLocks noChangeAspect="1"/>
          </p:cNvPicPr>
          <p:nvPr/>
        </p:nvPicPr>
        <p:blipFill rotWithShape="1">
          <a:blip r:embed="rId2"/>
          <a:srcRect l="14439" r="2026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5" name="Picture 4">
            <a:extLst>
              <a:ext uri="{FF2B5EF4-FFF2-40B4-BE49-F238E27FC236}">
                <a16:creationId xmlns:a16="http://schemas.microsoft.com/office/drawing/2014/main" id="{12BBF763-6D7A-3DC8-C4FA-F7F2CE6D319B}"/>
              </a:ext>
            </a:extLst>
          </p:cNvPr>
          <p:cNvPicPr>
            <a:picLocks noChangeAspect="1"/>
          </p:cNvPicPr>
          <p:nvPr/>
        </p:nvPicPr>
        <p:blipFill>
          <a:blip r:embed="rId3"/>
          <a:stretch>
            <a:fillRect/>
          </a:stretch>
        </p:blipFill>
        <p:spPr>
          <a:xfrm>
            <a:off x="5909094" y="0"/>
            <a:ext cx="6282906" cy="6858000"/>
          </a:xfrm>
          <a:prstGeom prst="rect">
            <a:avLst/>
          </a:prstGeom>
        </p:spPr>
      </p:pic>
    </p:spTree>
    <p:extLst>
      <p:ext uri="{BB962C8B-B14F-4D97-AF65-F5344CB8AC3E}">
        <p14:creationId xmlns:p14="http://schemas.microsoft.com/office/powerpoint/2010/main" val="2497323782"/>
      </p:ext>
    </p:extLst>
  </p:cSld>
  <p:clrMapOvr>
    <a:masterClrMapping/>
  </p:clrMapOvr>
</p:sld>
</file>

<file path=ppt/theme/theme1.xml><?xml version="1.0" encoding="utf-8"?>
<a:theme xmlns:a="http://schemas.openxmlformats.org/drawingml/2006/main" name="BrushVTI">
  <a:themeElements>
    <a:clrScheme name="AnalogousFromDarkSeed_2SEEDS">
      <a:dk1>
        <a:srgbClr val="000000"/>
      </a:dk1>
      <a:lt1>
        <a:srgbClr val="FFFFFF"/>
      </a:lt1>
      <a:dk2>
        <a:srgbClr val="3E3423"/>
      </a:dk2>
      <a:lt2>
        <a:srgbClr val="E2E4E8"/>
      </a:lt2>
      <a:accent1>
        <a:srgbClr val="B1863B"/>
      </a:accent1>
      <a:accent2>
        <a:srgbClr val="C3674D"/>
      </a:accent2>
      <a:accent3>
        <a:srgbClr val="A1A641"/>
      </a:accent3>
      <a:accent4>
        <a:srgbClr val="4CB13B"/>
      </a:accent4>
      <a:accent5>
        <a:srgbClr val="47B665"/>
      </a:accent5>
      <a:accent6>
        <a:srgbClr val="3BB18C"/>
      </a:accent6>
      <a:hlink>
        <a:srgbClr val="30923E"/>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63</TotalTime>
  <Words>481</Words>
  <Application>Microsoft Office PowerPoint</Application>
  <PresentationFormat>Widescreen</PresentationFormat>
  <Paragraphs>37</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Arial Black</vt:lpstr>
      <vt:lpstr>Century Gothic</vt:lpstr>
      <vt:lpstr>Elephant</vt:lpstr>
      <vt:lpstr>Tw Cen MT</vt:lpstr>
      <vt:lpstr>BrushVTI</vt:lpstr>
      <vt:lpstr>Droplet</vt:lpstr>
      <vt:lpstr>               Introduction to the Silkyara tunnelcollapse incident in Uttarakhand</vt:lpstr>
      <vt:lpstr>  2023 Uttarakhand Tunnel Disaster </vt:lpstr>
      <vt:lpstr>Immediate Response</vt:lpstr>
      <vt:lpstr>Technical Challenges</vt:lpstr>
      <vt:lpstr>Environmental Concerns</vt:lpstr>
      <vt:lpstr>Logistical Issues</vt:lpstr>
      <vt:lpstr>Safety Protocols</vt:lpstr>
      <vt:lpstr>Worker Welfare</vt:lpstr>
      <vt:lpstr>Environmental and Economic Impact</vt:lpstr>
      <vt:lpstr>Lessons Learned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Mohammad Wasi</cp:lastModifiedBy>
  <cp:revision>5</cp:revision>
  <dcterms:created xsi:type="dcterms:W3CDTF">2024-04-04T17:46:36Z</dcterms:created>
  <dcterms:modified xsi:type="dcterms:W3CDTF">2024-04-04T19:07:43Z</dcterms:modified>
</cp:coreProperties>
</file>